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79"/>
  </p:notesMasterIdLst>
  <p:handoutMasterIdLst>
    <p:handoutMasterId r:id="rId80"/>
  </p:handoutMasterIdLst>
  <p:sldIdLst>
    <p:sldId id="1093" r:id="rId3"/>
    <p:sldId id="1042" r:id="rId4"/>
    <p:sldId id="1043" r:id="rId5"/>
    <p:sldId id="1044" r:id="rId6"/>
    <p:sldId id="1045" r:id="rId7"/>
    <p:sldId id="1046" r:id="rId8"/>
    <p:sldId id="1064" r:id="rId9"/>
    <p:sldId id="1065" r:id="rId10"/>
    <p:sldId id="1066" r:id="rId11"/>
    <p:sldId id="1067" r:id="rId12"/>
    <p:sldId id="1068" r:id="rId13"/>
    <p:sldId id="1069" r:id="rId14"/>
    <p:sldId id="1070" r:id="rId15"/>
    <p:sldId id="1071" r:id="rId16"/>
    <p:sldId id="1072" r:id="rId17"/>
    <p:sldId id="1073" r:id="rId18"/>
    <p:sldId id="1074" r:id="rId19"/>
    <p:sldId id="1082" r:id="rId20"/>
    <p:sldId id="1086" r:id="rId21"/>
    <p:sldId id="1087" r:id="rId22"/>
    <p:sldId id="1088" r:id="rId23"/>
    <p:sldId id="1089" r:id="rId24"/>
    <p:sldId id="861" r:id="rId25"/>
    <p:sldId id="951" r:id="rId26"/>
    <p:sldId id="1027" r:id="rId27"/>
    <p:sldId id="1028" r:id="rId28"/>
    <p:sldId id="1029" r:id="rId29"/>
    <p:sldId id="1059" r:id="rId30"/>
    <p:sldId id="1030" r:id="rId31"/>
    <p:sldId id="1060" r:id="rId32"/>
    <p:sldId id="1061" r:id="rId33"/>
    <p:sldId id="1062" r:id="rId34"/>
    <p:sldId id="1026" r:id="rId35"/>
    <p:sldId id="958" r:id="rId36"/>
    <p:sldId id="1076" r:id="rId37"/>
    <p:sldId id="1077" r:id="rId38"/>
    <p:sldId id="1078" r:id="rId39"/>
    <p:sldId id="1079" r:id="rId40"/>
    <p:sldId id="1080" r:id="rId41"/>
    <p:sldId id="1081" r:id="rId42"/>
    <p:sldId id="1018" r:id="rId43"/>
    <p:sldId id="1019" r:id="rId44"/>
    <p:sldId id="1020" r:id="rId45"/>
    <p:sldId id="907" r:id="rId46"/>
    <p:sldId id="908" r:id="rId47"/>
    <p:sldId id="909" r:id="rId48"/>
    <p:sldId id="910" r:id="rId49"/>
    <p:sldId id="911" r:id="rId50"/>
    <p:sldId id="912" r:id="rId51"/>
    <p:sldId id="914" r:id="rId52"/>
    <p:sldId id="1083" r:id="rId53"/>
    <p:sldId id="1021" r:id="rId54"/>
    <p:sldId id="1084" r:id="rId55"/>
    <p:sldId id="1085" r:id="rId56"/>
    <p:sldId id="1023" r:id="rId57"/>
    <p:sldId id="1024" r:id="rId58"/>
    <p:sldId id="1025" r:id="rId59"/>
    <p:sldId id="919" r:id="rId60"/>
    <p:sldId id="920" r:id="rId61"/>
    <p:sldId id="1090" r:id="rId62"/>
    <p:sldId id="1091" r:id="rId63"/>
    <p:sldId id="921" r:id="rId64"/>
    <p:sldId id="922" r:id="rId65"/>
    <p:sldId id="923" r:id="rId66"/>
    <p:sldId id="902" r:id="rId67"/>
    <p:sldId id="967" r:id="rId68"/>
    <p:sldId id="968" r:id="rId69"/>
    <p:sldId id="970" r:id="rId70"/>
    <p:sldId id="969" r:id="rId71"/>
    <p:sldId id="972" r:id="rId72"/>
    <p:sldId id="973" r:id="rId73"/>
    <p:sldId id="974" r:id="rId74"/>
    <p:sldId id="1092" r:id="rId75"/>
    <p:sldId id="976" r:id="rId76"/>
    <p:sldId id="977" r:id="rId77"/>
    <p:sldId id="506" r:id="rId78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60" autoAdjust="0"/>
    <p:restoredTop sz="94816" autoAdjust="0"/>
  </p:normalViewPr>
  <p:slideViewPr>
    <p:cSldViewPr snapToGrid="0" showGuides="1">
      <p:cViewPr varScale="1">
        <p:scale>
          <a:sx n="107" d="100"/>
          <a:sy n="107" d="100"/>
        </p:scale>
        <p:origin x="15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Dijkstra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求最短路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(1)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滚石柱</a:t>
          </a:r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3C4CBA20-C413-4460-97FB-19783F211F8E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Dijkstra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求最短路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(2)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C1207D8-94AC-43CD-931C-DE164AD3CC30}" type="par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A7650B12-B4C1-49B6-A88C-855E5C4F5755}" type="sib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25CB8F36-AFE0-4B0B-BA34-291E3B86C1C0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公主的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攻击范围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5E6B2FD-1E25-454D-AC87-F163F3483799}" type="par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6CA0D106-06D7-4E6B-97B4-F826047EA86F}" type="sib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259CB7C-47D7-4DCA-B7A2-83B03271E21D}" type="pres">
      <dgm:prSet presAssocID="{20D237AD-2D1F-4481-A390-56C1A4A234E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2627EA-8A61-494F-AE64-ECDBF674EF46}" type="pres">
      <dgm:prSet presAssocID="{9B6AF509-78FF-4A59-9603-56CBBF4637F2}" presName="sibTrans" presStyleCnt="0"/>
      <dgm:spPr/>
    </dgm:pt>
    <dgm:pt modelId="{004F5F93-2EA1-4FB2-AD97-0D450BACD7D4}" type="pres">
      <dgm:prSet presAssocID="{3C4CBA20-C413-4460-97FB-19783F211F8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87B2C2-7AFC-41E9-AE3E-7ACEF5ED4865}" type="pres">
      <dgm:prSet presAssocID="{A7650B12-B4C1-49B6-A88C-855E5C4F5755}" presName="sibTrans" presStyleCnt="0"/>
      <dgm:spPr/>
    </dgm:pt>
    <dgm:pt modelId="{C8B4A047-E39B-422D-8015-5D6E4DB31A7F}" type="pres">
      <dgm:prSet presAssocID="{25CB8F36-AFE0-4B0B-BA34-291E3B86C1C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EC3FB1-E26C-4E7D-A605-41AAC31A675D}" type="pres">
      <dgm:prSet presAssocID="{6CA0D106-06D7-4E6B-97B4-F826047EA86F}" presName="sibTrans" presStyleCnt="0"/>
      <dgm:spPr/>
    </dgm:pt>
    <dgm:pt modelId="{9BDEFA3C-A9F8-4DC5-AB8E-02B79BC6EEAA}" type="pres">
      <dgm:prSet presAssocID="{B94AF739-DC5E-4EA7-8B47-A00A858C20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E01C33-55B1-45D5-9B93-9FBFF9E3F620}" type="presOf" srcId="{3C4CBA20-C413-4460-97FB-19783F211F8E}" destId="{004F5F93-2EA1-4FB2-AD97-0D450BACD7D4}" srcOrd="0" destOrd="0" presId="urn:microsoft.com/office/officeart/2005/8/layout/default"/>
    <dgm:cxn modelId="{3667FE5A-9F4A-4D57-8AC3-BC1E3DF4BFA4}" type="presOf" srcId="{25CB8F36-AFE0-4B0B-BA34-291E3B86C1C0}" destId="{C8B4A047-E39B-422D-8015-5D6E4DB31A7F}" srcOrd="0" destOrd="0" presId="urn:microsoft.com/office/officeart/2005/8/layout/default"/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A2B75512-2E90-4CAD-B681-92E841E20A3C}" srcId="{6787E9D6-2A90-4BCA-9917-059667D4BDBC}" destId="{20D237AD-2D1F-4481-A390-56C1A4A234E1}" srcOrd="0" destOrd="0" parTransId="{77A42239-407A-4DA4-92B6-1156C06B96B4}" sibTransId="{9B6AF509-78FF-4A59-9603-56CBBF4637F2}"/>
    <dgm:cxn modelId="{990BF27E-A80D-4C23-B888-4BC94609A2DB}" srcId="{6787E9D6-2A90-4BCA-9917-059667D4BDBC}" destId="{B94AF739-DC5E-4EA7-8B47-A00A858C2084}" srcOrd="3" destOrd="0" parTransId="{EC1C3C7F-F893-44F2-A21A-8D5AAA60BCB6}" sibTransId="{197AE494-BF80-4F94-84F6-286B928B1340}"/>
    <dgm:cxn modelId="{B7A4DDF3-2109-42C7-9C97-581B72E1A446}" srcId="{6787E9D6-2A90-4BCA-9917-059667D4BDBC}" destId="{25CB8F36-AFE0-4B0B-BA34-291E3B86C1C0}" srcOrd="2" destOrd="0" parTransId="{65E6B2FD-1E25-454D-AC87-F163F3483799}" sibTransId="{6CA0D106-06D7-4E6B-97B4-F826047EA86F}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40D60439-649A-4345-8AC6-1978360609B4}" srcId="{6787E9D6-2A90-4BCA-9917-059667D4BDBC}" destId="{3C4CBA20-C413-4460-97FB-19783F211F8E}" srcOrd="1" destOrd="0" parTransId="{9C1207D8-94AC-43CD-931C-DE164AD3CC30}" sibTransId="{A7650B12-B4C1-49B6-A88C-855E5C4F5755}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43EE2D6D-E910-408C-9117-ADCC0ED1E681}" type="presParOf" srcId="{D822D75A-238A-426D-A9D3-A664472FE3B0}" destId="{C259CB7C-47D7-4DCA-B7A2-83B03271E21D}" srcOrd="0" destOrd="0" presId="urn:microsoft.com/office/officeart/2005/8/layout/default"/>
    <dgm:cxn modelId="{8C890EA6-FC07-4FD3-BC19-262BA22913D4}" type="presParOf" srcId="{D822D75A-238A-426D-A9D3-A664472FE3B0}" destId="{2F2627EA-8A61-494F-AE64-ECDBF674EF46}" srcOrd="1" destOrd="0" presId="urn:microsoft.com/office/officeart/2005/8/layout/default"/>
    <dgm:cxn modelId="{E3C69635-4FDD-4CDF-9D12-4EFAB8F38F81}" type="presParOf" srcId="{D822D75A-238A-426D-A9D3-A664472FE3B0}" destId="{004F5F93-2EA1-4FB2-AD97-0D450BACD7D4}" srcOrd="2" destOrd="0" presId="urn:microsoft.com/office/officeart/2005/8/layout/default"/>
    <dgm:cxn modelId="{FB486E90-876E-43DF-8423-E26D684EFE9D}" type="presParOf" srcId="{D822D75A-238A-426D-A9D3-A664472FE3B0}" destId="{2E87B2C2-7AFC-41E9-AE3E-7ACEF5ED4865}" srcOrd="3" destOrd="0" presId="urn:microsoft.com/office/officeart/2005/8/layout/default"/>
    <dgm:cxn modelId="{D99E6B94-563A-4ABC-9C14-E042EE210522}" type="presParOf" srcId="{D822D75A-238A-426D-A9D3-A664472FE3B0}" destId="{C8B4A047-E39B-422D-8015-5D6E4DB31A7F}" srcOrd="4" destOrd="0" presId="urn:microsoft.com/office/officeart/2005/8/layout/default"/>
    <dgm:cxn modelId="{D6ECDE15-DEEF-47B8-8D5B-B87F329A9250}" type="presParOf" srcId="{D822D75A-238A-426D-A9D3-A664472FE3B0}" destId="{68EC3FB1-E26C-4E7D-A605-41AAC31A675D}" srcOrd="5" destOrd="0" presId="urn:microsoft.com/office/officeart/2005/8/layout/default"/>
    <dgm:cxn modelId="{8A9F47D2-6B4D-44D1-9C33-0918D24ADA93}" type="presParOf" srcId="{D822D75A-238A-426D-A9D3-A664472FE3B0}" destId="{9BDEFA3C-A9F8-4DC5-AB8E-02B79BC6EEA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6/24/2021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6/24/2021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实践</a:t>
            </a:r>
            <a:endParaRPr lang="en-US" altLang="zh-CN" sz="3600" b="1" dirty="0" smtClean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 smtClean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 smtClean="0">
                <a:solidFill>
                  <a:srgbClr val="FFC000"/>
                </a:solidFill>
              </a:rPr>
              <a:t> </a:t>
            </a:r>
            <a:r>
              <a:rPr lang="en-US" altLang="zh-CN" sz="3600" b="1" cap="none" dirty="0" smtClean="0">
                <a:solidFill>
                  <a:srgbClr val="FFC000"/>
                </a:solidFill>
              </a:rPr>
              <a:t>&amp; lifeboat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FFC000"/>
                </a:solidFill>
              </a:rPr>
              <a:t>2021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年</a:t>
            </a:r>
            <a:r>
              <a:rPr lang="en-US" altLang="zh-CN" sz="3600" b="1" dirty="0">
                <a:solidFill>
                  <a:srgbClr val="FFC000"/>
                </a:solidFill>
              </a:rPr>
              <a:t>7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月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1"/>
                </a:solidFill>
              </a:rPr>
              <a:t>C++</a:t>
            </a:r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</a:p>
        </p:txBody>
      </p:sp>
    </p:spTree>
    <p:extLst>
      <p:ext uri="{BB962C8B-B14F-4D97-AF65-F5344CB8AC3E}">
        <p14:creationId xmlns:p14="http://schemas.microsoft.com/office/powerpoint/2010/main" val="484390541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数组模拟链表的实现方式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046"/>
          <a:stretch/>
        </p:blipFill>
        <p:spPr>
          <a:xfrm>
            <a:off x="645130" y="4349931"/>
            <a:ext cx="9303930" cy="25080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1062319"/>
            <a:ext cx="9369711" cy="31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遍历顶点</a:t>
            </a:r>
            <a:r>
              <a:rPr lang="en-US" altLang="zh-CN" dirty="0"/>
              <a:t>U</a:t>
            </a:r>
            <a:r>
              <a:rPr lang="zh-CN" altLang="en-US" dirty="0"/>
              <a:t>的邻接表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502" y="1465965"/>
            <a:ext cx="10957828" cy="396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3532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建图</a:t>
            </a:r>
            <a:r>
              <a:rPr lang="en-US" altLang="zh-CN" dirty="0"/>
              <a:t>+</a:t>
            </a:r>
            <a:r>
              <a:rPr lang="zh-CN" altLang="en-US" dirty="0"/>
              <a:t>遍历图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9"/>
          <a:stretch/>
        </p:blipFill>
        <p:spPr>
          <a:xfrm>
            <a:off x="645129" y="1254034"/>
            <a:ext cx="5402723" cy="55125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97" y="3793673"/>
            <a:ext cx="5316496" cy="2176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297" y="1495634"/>
            <a:ext cx="5019213" cy="18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090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52718" y="54681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知识点</a:t>
            </a:r>
            <a:r>
              <a:rPr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：堆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CN" sz="4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Priority_Queue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85" y="449626"/>
            <a:ext cx="8406467" cy="48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55817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89508" y="4906023"/>
            <a:ext cx="9404723" cy="1286229"/>
          </a:xfrm>
        </p:spPr>
        <p:txBody>
          <a:bodyPr/>
          <a:lstStyle/>
          <a:p>
            <a:pPr algn="ctr"/>
            <a:r>
              <a:rPr lang="en-US" altLang="zh-CN" b="1" dirty="0"/>
              <a:t>STL</a:t>
            </a:r>
            <a:r>
              <a:rPr lang="zh-CN" altLang="en-US" b="1" dirty="0"/>
              <a:t>的</a:t>
            </a:r>
            <a:r>
              <a:rPr lang="en-US" altLang="zh-CN" b="1" dirty="0"/>
              <a:t>Priority Queue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2800" dirty="0"/>
              <a:t>最大的元素永远在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top()</a:t>
            </a:r>
            <a:r>
              <a:rPr lang="zh-CN" altLang="en-US" sz="2800" dirty="0"/>
              <a:t>的位置，其余元素非升序排列</a:t>
            </a:r>
            <a:endParaRPr lang="zh-CN" altLang="en-US" dirty="0"/>
          </a:p>
        </p:txBody>
      </p:sp>
      <p:pic>
        <p:nvPicPr>
          <p:cNvPr id="3074" name="Picture 2" descr="https://iq.opengenus.org/content/images/2019/05/pq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94" y="1141872"/>
            <a:ext cx="9244837" cy="33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24161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Priority_queue</a:t>
            </a:r>
            <a:r>
              <a:rPr lang="zh-CN" altLang="en-US" dirty="0"/>
              <a:t>用法</a:t>
            </a:r>
          </a:p>
        </p:txBody>
      </p:sp>
      <p:pic>
        <p:nvPicPr>
          <p:cNvPr id="6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76976"/>
            <a:ext cx="6605902" cy="53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235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54" y="174333"/>
            <a:ext cx="10551640" cy="62842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2529" r="3991" b="56164"/>
          <a:stretch/>
        </p:blipFill>
        <p:spPr>
          <a:xfrm>
            <a:off x="4138863" y="3760268"/>
            <a:ext cx="8053137" cy="12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887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720" y="1294634"/>
            <a:ext cx="8161104" cy="52210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21" y="4273420"/>
            <a:ext cx="6664593" cy="2242293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</p:spPr>
        <p:txBody>
          <a:bodyPr/>
          <a:lstStyle/>
          <a:p>
            <a:r>
              <a:rPr lang="en-US" altLang="zh-CN" dirty="0" err="1"/>
              <a:t>Priority_queue</a:t>
            </a:r>
            <a:r>
              <a:rPr lang="zh-CN" altLang="en-US" dirty="0"/>
              <a:t>：最大值永远在堆顶</a:t>
            </a:r>
          </a:p>
        </p:txBody>
      </p:sp>
    </p:spTree>
    <p:extLst>
      <p:ext uri="{BB962C8B-B14F-4D97-AF65-F5344CB8AC3E}">
        <p14:creationId xmlns:p14="http://schemas.microsoft.com/office/powerpoint/2010/main" val="25878141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用优先队列实现小根堆</a:t>
            </a:r>
            <a:r>
              <a:rPr lang="en-US" altLang="zh-CN" dirty="0"/>
              <a:t>(</a:t>
            </a:r>
            <a:r>
              <a:rPr lang="zh-CN" altLang="en-US" dirty="0"/>
              <a:t>最小值在堆顶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66" y="3653586"/>
            <a:ext cx="9059819" cy="107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1288110"/>
            <a:ext cx="6796418" cy="2061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b="28240"/>
          <a:stretch/>
        </p:blipFill>
        <p:spPr>
          <a:xfrm>
            <a:off x="584866" y="5033077"/>
            <a:ext cx="10309170" cy="11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619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52032" y="5458847"/>
            <a:ext cx="8406468" cy="951284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知识点</a:t>
            </a:r>
            <a:r>
              <a:rPr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4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的妙用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32" y="412304"/>
            <a:ext cx="8406467" cy="48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38188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C++</a:t>
            </a:r>
            <a:r>
              <a:rPr lang="zh-CN" altLang="en-US" sz="6600" dirty="0"/>
              <a:t>小课堂</a:t>
            </a:r>
          </a:p>
        </p:txBody>
      </p:sp>
    </p:spTree>
    <p:extLst>
      <p:ext uri="{BB962C8B-B14F-4D97-AF65-F5344CB8AC3E}">
        <p14:creationId xmlns:p14="http://schemas.microsoft.com/office/powerpoint/2010/main" val="1812590507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11644"/>
            <a:ext cx="9404723" cy="824549"/>
          </a:xfrm>
        </p:spPr>
        <p:txBody>
          <a:bodyPr/>
          <a:lstStyle/>
          <a:p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zh-CN" altLang="en-US" dirty="0"/>
              <a:t>妙用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036193"/>
            <a:ext cx="8250676" cy="56674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0212"/>
          <a:stretch/>
        </p:blipFill>
        <p:spPr>
          <a:xfrm>
            <a:off x="6753727" y="5025423"/>
            <a:ext cx="1588168" cy="12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725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Struct</a:t>
            </a:r>
            <a:r>
              <a:rPr lang="zh-CN" altLang="en-US" dirty="0"/>
              <a:t>初始化三元组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445" y="1459957"/>
            <a:ext cx="10590940" cy="48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403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point</a:t>
            </a:r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289" y="1613610"/>
            <a:ext cx="10756620" cy="4819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727" y="3433261"/>
            <a:ext cx="2088983" cy="19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204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en-US" altLang="zh-CN" sz="6000" dirty="0"/>
              <a:t>BFS</a:t>
            </a:r>
            <a:r>
              <a:rPr lang="zh-CN" altLang="en-US" sz="6000" dirty="0"/>
              <a:t>的应用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236797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05548" y="5627918"/>
            <a:ext cx="9404723" cy="824549"/>
          </a:xfrm>
        </p:spPr>
        <p:txBody>
          <a:bodyPr/>
          <a:lstStyle/>
          <a:p>
            <a:pPr lvl="0" algn="ctr" defTabSz="160020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求最短路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1" y="308810"/>
            <a:ext cx="8258476" cy="5161548"/>
          </a:xfrm>
        </p:spPr>
      </p:pic>
    </p:spTree>
    <p:extLst>
      <p:ext uri="{BB962C8B-B14F-4D97-AF65-F5344CB8AC3E}">
        <p14:creationId xmlns:p14="http://schemas.microsoft.com/office/powerpoint/2010/main" val="279445435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014E9B-15F6-4973-A8A9-90A04E69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求最短路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3EE20354-E2C8-4316-B5FF-6FE378D2E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60985"/>
            <a:ext cx="10886753" cy="37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06576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8072E11-4AD7-4A18-A411-FC41FFE2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9DD4669B-6CA5-45B1-BAAE-5C34111F1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55" y="1263063"/>
            <a:ext cx="10507536" cy="38077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6FB2B76-803F-4718-AA5E-35FF39B1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35" y="3166952"/>
            <a:ext cx="4205415" cy="36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19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73D0A7-88BA-4111-9258-B1E39755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695291"/>
          </a:xfrm>
        </p:spPr>
        <p:txBody>
          <a:bodyPr/>
          <a:lstStyle/>
          <a:p>
            <a:r>
              <a:rPr lang="zh-CN" altLang="en-US" sz="2800" dirty="0"/>
              <a:t>朴素的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https://visualgo.net/zh/sssp</a:t>
            </a:r>
            <a:endParaRPr lang="zh-CN" altLang="en-US" sz="2800" dirty="0"/>
          </a:p>
        </p:txBody>
      </p:sp>
      <p:pic>
        <p:nvPicPr>
          <p:cNvPr id="5" name="朴素算法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775" y="933060"/>
            <a:ext cx="7744735" cy="5864225"/>
          </a:xfrm>
        </p:spPr>
      </p:pic>
    </p:spTree>
    <p:extLst>
      <p:ext uri="{BB962C8B-B14F-4D97-AF65-F5344CB8AC3E}">
        <p14:creationId xmlns:p14="http://schemas.microsoft.com/office/powerpoint/2010/main" val="39183819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暴力枚举算法思路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dirty="0">
                <a:effectLst/>
              </a:rPr>
              <a:t>集合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>
                <a:effectLst/>
              </a:rPr>
              <a:t>为已经确定最短路径的点集。</a:t>
            </a:r>
          </a:p>
          <a:p>
            <a:pPr marL="0" indent="0">
              <a:buNone/>
            </a:pPr>
            <a:r>
              <a:rPr lang="en-US" altLang="zh-CN" dirty="0">
                <a:effectLst/>
              </a:rPr>
              <a:t>1.</a:t>
            </a:r>
            <a:r>
              <a:rPr lang="zh-CN" altLang="en-US" dirty="0">
                <a:effectLst/>
              </a:rPr>
              <a:t> 初始化距离</a:t>
            </a:r>
          </a:p>
          <a:p>
            <a:pPr marL="0" indent="0">
              <a:buNone/>
            </a:pPr>
            <a:r>
              <a:rPr lang="zh-CN" altLang="en-US" dirty="0">
                <a:effectLst/>
              </a:rPr>
              <a:t>    一号结点的距离为零，其他结点的距离设为无穷大（看具体的题）。</a:t>
            </a:r>
          </a:p>
          <a:p>
            <a:pPr marL="0" indent="0">
              <a:buNone/>
            </a:pPr>
            <a:r>
              <a:rPr lang="en-US" altLang="zh-CN" dirty="0">
                <a:effectLst/>
              </a:rPr>
              <a:t>2.</a:t>
            </a:r>
            <a:r>
              <a:rPr lang="zh-CN" altLang="en-US" dirty="0">
                <a:effectLst/>
              </a:rPr>
              <a:t>循环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次：</a:t>
            </a:r>
          </a:p>
          <a:p>
            <a:pPr marL="0" indent="0">
              <a:buNone/>
            </a:pPr>
            <a:r>
              <a:rPr lang="zh-CN" altLang="en-US" dirty="0">
                <a:effectLst/>
              </a:rPr>
              <a:t> </a:t>
            </a:r>
            <a:r>
              <a:rPr lang="en-US" altLang="zh-CN" dirty="0">
                <a:effectLst/>
              </a:rPr>
              <a:t>2.1</a:t>
            </a:r>
            <a:r>
              <a:rPr lang="zh-CN" altLang="en-US" dirty="0">
                <a:effectLst/>
              </a:rPr>
              <a:t> 每一次将集合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>
                <a:effectLst/>
              </a:rPr>
              <a:t>之外距离最短的点</a:t>
            </a:r>
            <a:r>
              <a:rPr lang="en-US" altLang="zh-CN" dirty="0">
                <a:effectLst/>
              </a:rPr>
              <a:t>t</a:t>
            </a:r>
            <a:r>
              <a:rPr lang="zh-CN" altLang="en-US" dirty="0">
                <a:effectLst/>
              </a:rPr>
              <a:t>加入到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>
                <a:effectLst/>
              </a:rPr>
              <a:t>中去</a:t>
            </a:r>
          </a:p>
          <a:p>
            <a:pPr marL="0" indent="0">
              <a:buNone/>
            </a:pPr>
            <a:r>
              <a:rPr lang="zh-CN" altLang="en-US" dirty="0">
                <a:effectLst/>
              </a:rPr>
              <a:t> </a:t>
            </a:r>
            <a:r>
              <a:rPr lang="en-US" altLang="zh-CN" dirty="0">
                <a:effectLst/>
              </a:rPr>
              <a:t>2.2.</a:t>
            </a:r>
            <a:r>
              <a:rPr lang="zh-CN" altLang="en-US" dirty="0">
                <a:effectLst/>
              </a:rPr>
              <a:t>然后用点</a:t>
            </a:r>
            <a:r>
              <a:rPr lang="en-US" altLang="zh-CN" dirty="0">
                <a:effectLst/>
              </a:rPr>
              <a:t>t</a:t>
            </a:r>
            <a:r>
              <a:rPr lang="zh-CN" altLang="en-US" dirty="0">
                <a:effectLst/>
              </a:rPr>
              <a:t>更新</a:t>
            </a:r>
            <a:r>
              <a:rPr lang="en-US" altLang="zh-CN" dirty="0">
                <a:effectLst/>
              </a:rPr>
              <a:t>t</a:t>
            </a:r>
            <a:r>
              <a:rPr lang="zh-CN" altLang="en-US" dirty="0">
                <a:effectLst/>
              </a:rPr>
              <a:t>邻接点的距离。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79003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38AC04-935C-4155-9438-F128562B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暴力枚举版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01073"/>
            <a:ext cx="4966785" cy="21835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5" y="3595724"/>
            <a:ext cx="8296457" cy="26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16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52718" y="54681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知识点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：无穷大常量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0x3f3f3f3f </a:t>
            </a:r>
            <a:endParaRPr lang="zh-CN" alt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722" b="8200"/>
          <a:stretch/>
        </p:blipFill>
        <p:spPr>
          <a:xfrm>
            <a:off x="1626429" y="406990"/>
            <a:ext cx="8528380" cy="49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1444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暴力枚举版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31"/>
          <a:stretch/>
        </p:blipFill>
        <p:spPr>
          <a:xfrm>
            <a:off x="645129" y="1212979"/>
            <a:ext cx="7854504" cy="13124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9" y="2590763"/>
            <a:ext cx="8461549" cy="41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60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4" t="1210" r="12953" b="-1210"/>
          <a:stretch/>
        </p:blipFill>
        <p:spPr>
          <a:xfrm>
            <a:off x="177280" y="1224177"/>
            <a:ext cx="4870579" cy="1543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8076" b="1328"/>
          <a:stretch/>
        </p:blipFill>
        <p:spPr>
          <a:xfrm>
            <a:off x="5221662" y="1224177"/>
            <a:ext cx="6193158" cy="554542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</p:spPr>
        <p:txBody>
          <a:bodyPr/>
          <a:lstStyle/>
          <a:p>
            <a:r>
              <a:rPr lang="zh-CN" altLang="en-US" dirty="0"/>
              <a:t>暴力枚举版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607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890" y="1342237"/>
            <a:ext cx="9347963" cy="51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0050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05548" y="5627918"/>
            <a:ext cx="9404723" cy="824549"/>
          </a:xfrm>
        </p:spPr>
        <p:txBody>
          <a:bodyPr/>
          <a:lstStyle/>
          <a:p>
            <a:pPr lvl="0" algn="ctr" defTabSz="160020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求最短路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1" y="308810"/>
            <a:ext cx="8258476" cy="5161548"/>
          </a:xfrm>
        </p:spPr>
      </p:pic>
    </p:spTree>
    <p:extLst>
      <p:ext uri="{BB962C8B-B14F-4D97-AF65-F5344CB8AC3E}">
        <p14:creationId xmlns:p14="http://schemas.microsoft.com/office/powerpoint/2010/main" val="3847134112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6469" y="204952"/>
            <a:ext cx="9404723" cy="824549"/>
          </a:xfrm>
        </p:spPr>
        <p:txBody>
          <a:bodyPr/>
          <a:lstStyle/>
          <a:p>
            <a:pPr algn="ctr"/>
            <a:r>
              <a:rPr lang="en-US" altLang="zh-CN" b="1" dirty="0"/>
              <a:t>Dijkstra</a:t>
            </a:r>
            <a:r>
              <a:rPr lang="zh-CN" altLang="en-US" b="1" dirty="0"/>
              <a:t>改进版算法</a:t>
            </a:r>
            <a:r>
              <a:rPr lang="en-US" altLang="zh-CN" b="1" dirty="0"/>
              <a:t>(</a:t>
            </a:r>
            <a:r>
              <a:rPr lang="zh-CN" altLang="en-US" b="1" dirty="0"/>
              <a:t>使用小根堆</a:t>
            </a:r>
            <a:r>
              <a:rPr lang="en-US" altLang="zh-CN" b="1" dirty="0"/>
              <a:t>)</a:t>
            </a:r>
            <a:endParaRPr lang="zh-CN" altLang="en-US" dirty="0"/>
          </a:p>
        </p:txBody>
      </p:sp>
      <p:pic>
        <p:nvPicPr>
          <p:cNvPr id="2" name="小根堆改版算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485" y="1108972"/>
            <a:ext cx="7332689" cy="56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125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26350"/>
            <a:ext cx="5158511" cy="15475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9" y="2737934"/>
            <a:ext cx="6203539" cy="398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209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改进版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5201"/>
            <a:ext cx="10842699" cy="49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578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套用</a:t>
            </a:r>
            <a:r>
              <a:rPr lang="en-US" altLang="zh-CN" dirty="0"/>
              <a:t>BFS</a:t>
            </a:r>
            <a:r>
              <a:rPr lang="zh-CN" altLang="en-US" dirty="0"/>
              <a:t>框架，数据结构改为</a:t>
            </a:r>
            <a:r>
              <a:rPr lang="en-US" altLang="zh-CN" dirty="0"/>
              <a:t>heap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5989"/>
            <a:ext cx="9605375" cy="49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2295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改进版的顶点更新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69693"/>
            <a:ext cx="8498870" cy="54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68904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</a:t>
            </a:r>
            <a:r>
              <a:rPr lang="en-US" altLang="zh-CN" dirty="0"/>
              <a:t>add(</a:t>
            </a:r>
            <a:r>
              <a:rPr lang="en-US" altLang="zh-CN" dirty="0" err="1"/>
              <a:t>a,b,c</a:t>
            </a:r>
            <a:r>
              <a:rPr lang="en-US" altLang="zh-CN" dirty="0"/>
              <a:t>) </a:t>
            </a:r>
            <a:r>
              <a:rPr lang="zh-CN" altLang="en-US" dirty="0"/>
              <a:t>建图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06819"/>
            <a:ext cx="8237613" cy="54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002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11644"/>
            <a:ext cx="9404723" cy="824549"/>
          </a:xfrm>
        </p:spPr>
        <p:txBody>
          <a:bodyPr/>
          <a:lstStyle/>
          <a:p>
            <a:r>
              <a:rPr lang="zh-CN" altLang="en-US" dirty="0"/>
              <a:t>代码小技巧：把变量赋值为无穷大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5410200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对于</a:t>
            </a:r>
            <a:r>
              <a:rPr lang="en-US" altLang="zh-CN" dirty="0" err="1">
                <a:effectLst/>
              </a:rPr>
              <a:t>int</a:t>
            </a:r>
            <a:r>
              <a:rPr lang="zh-CN" altLang="en-US" dirty="0">
                <a:effectLst/>
              </a:rPr>
              <a:t>类型的数，有的人会采用</a:t>
            </a:r>
            <a:r>
              <a:rPr lang="en-US" altLang="zh-CN" dirty="0">
                <a:effectLst/>
              </a:rPr>
              <a:t>INT_MAX</a:t>
            </a:r>
            <a:r>
              <a:rPr lang="zh-CN" altLang="en-US" dirty="0">
                <a:effectLst/>
              </a:rPr>
              <a:t>，即</a:t>
            </a:r>
            <a:r>
              <a:rPr lang="en-US" altLang="zh-CN" dirty="0">
                <a:effectLst/>
              </a:rPr>
              <a:t>0x7fffffff</a:t>
            </a:r>
            <a:r>
              <a:rPr lang="zh-CN" altLang="en-US" dirty="0">
                <a:effectLst/>
              </a:rPr>
              <a:t>作为无穷大。但是以</a:t>
            </a:r>
            <a:r>
              <a:rPr lang="en-US" altLang="zh-CN" dirty="0">
                <a:effectLst/>
              </a:rPr>
              <a:t>INT_MAX</a:t>
            </a:r>
            <a:r>
              <a:rPr lang="zh-CN" altLang="en-US" dirty="0">
                <a:effectLst/>
              </a:rPr>
              <a:t>为无穷大常常面临一个问题，即加一个其他的数会溢出。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在实际编程中，我们常采用</a:t>
            </a:r>
            <a:r>
              <a:rPr lang="en-US" altLang="zh-CN" dirty="0">
                <a:effectLst/>
              </a:rPr>
              <a:t>0x3f3f3f3f</a:t>
            </a:r>
            <a:r>
              <a:rPr lang="zh-CN" altLang="en-US" dirty="0">
                <a:effectLst/>
              </a:rPr>
              <a:t>来作为无穷大。</a:t>
            </a:r>
            <a:endParaRPr lang="en-US" altLang="zh-CN" dirty="0">
              <a:effectLst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386" y="4718004"/>
            <a:ext cx="5254534" cy="19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44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400424"/>
            <a:ext cx="9639381" cy="46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0670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9804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5400" dirty="0">
                <a:latin typeface="Microsoft YaHei UI" panose="020B0503020204020204" pitchFamily="34" charset="-122"/>
              </a:rPr>
              <a:t>3 </a:t>
            </a:r>
            <a:r>
              <a:rPr lang="zh-CN" altLang="en-US" sz="5400" dirty="0"/>
              <a:t>公主的攻击范围</a:t>
            </a:r>
            <a:endParaRPr lang="zh-CN" altLang="zh-CN" sz="4800" dirty="0">
              <a:latin typeface="Microsoft YaHei UI" panose="020B0503020204020204" pitchFamily="34" charset="-122"/>
            </a:endParaRPr>
          </a:p>
        </p:txBody>
      </p:sp>
      <p:pic>
        <p:nvPicPr>
          <p:cNvPr id="1026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62" y="757645"/>
            <a:ext cx="9485394" cy="45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245449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5130" y="136172"/>
            <a:ext cx="9404723" cy="824549"/>
          </a:xfrm>
        </p:spPr>
        <p:txBody>
          <a:bodyPr/>
          <a:lstStyle/>
          <a:p>
            <a:r>
              <a:rPr lang="zh-CN" altLang="en-US" dirty="0"/>
              <a:t>公主的攻击范围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53" y="1255799"/>
            <a:ext cx="10239133" cy="5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815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72" y="237770"/>
            <a:ext cx="9665982" cy="824549"/>
          </a:xfrm>
        </p:spPr>
        <p:txBody>
          <a:bodyPr/>
          <a:lstStyle/>
          <a:p>
            <a:r>
              <a:rPr lang="zh-CN" altLang="en-US" dirty="0"/>
              <a:t>格子</a:t>
            </a:r>
            <a:r>
              <a:rPr lang="en-US" altLang="zh-CN" dirty="0" err="1"/>
              <a:t>x,y</a:t>
            </a:r>
            <a:r>
              <a:rPr lang="zh-CN" altLang="en-US" dirty="0"/>
              <a:t>之间的距离用曼哈顿距离计算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873" y="4615542"/>
            <a:ext cx="11205154" cy="1722627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>
                <a:effectLst/>
              </a:rPr>
              <a:t>根据如上公式可知：曼哈顿距离指两点之间的行坐标</a:t>
            </a:r>
            <a:r>
              <a:rPr lang="en-US" altLang="zh-CN" dirty="0" err="1">
                <a:effectLst/>
              </a:rPr>
              <a:t>i</a:t>
            </a:r>
            <a:r>
              <a:rPr lang="zh-CN" altLang="en-US" dirty="0">
                <a:effectLst/>
              </a:rPr>
              <a:t>距离和列坐标</a:t>
            </a:r>
            <a:r>
              <a:rPr lang="en-US" altLang="zh-CN" dirty="0">
                <a:effectLst/>
              </a:rPr>
              <a:t>j</a:t>
            </a:r>
            <a:r>
              <a:rPr lang="zh-CN" altLang="en-US" dirty="0">
                <a:effectLst/>
              </a:rPr>
              <a:t>距离之和。</a:t>
            </a:r>
          </a:p>
          <a:p>
            <a:r>
              <a:rPr lang="zh-CN" altLang="en-US" dirty="0">
                <a:effectLst/>
              </a:rPr>
              <a:t>题目的意思就是求出矩阵中所有节点为</a:t>
            </a:r>
            <a:r>
              <a:rPr lang="en-US" altLang="zh-CN" dirty="0">
                <a:effectLst/>
              </a:rPr>
              <a:t>0</a:t>
            </a:r>
            <a:r>
              <a:rPr lang="zh-CN" altLang="en-US" dirty="0">
                <a:effectLst/>
              </a:rPr>
              <a:t>的点，到节点为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的点的曼哈顿距离。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5948"/>
          <a:stretch/>
        </p:blipFill>
        <p:spPr>
          <a:xfrm>
            <a:off x="383872" y="1262744"/>
            <a:ext cx="11247431" cy="30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373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016" y="1315924"/>
            <a:ext cx="10812256" cy="53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875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矩阵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73" y="1557222"/>
            <a:ext cx="9776128" cy="43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60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Dist</a:t>
            </a:r>
            <a:r>
              <a:rPr lang="zh-CN" altLang="en-US" dirty="0"/>
              <a:t>更新分析：</a:t>
            </a:r>
            <a:r>
              <a:rPr lang="en-US" altLang="zh-CN" dirty="0"/>
              <a:t>1</a:t>
            </a:r>
            <a:r>
              <a:rPr lang="zh-CN" altLang="en-US" dirty="0"/>
              <a:t>的位置初始值为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820" y="1688079"/>
            <a:ext cx="9477007" cy="40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123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Dist</a:t>
            </a:r>
            <a:r>
              <a:rPr lang="zh-CN" altLang="en-US" dirty="0"/>
              <a:t>更新分析：</a:t>
            </a:r>
            <a:r>
              <a:rPr lang="en-US" altLang="zh-CN" dirty="0"/>
              <a:t>BFS</a:t>
            </a:r>
            <a:r>
              <a:rPr lang="zh-CN" altLang="en-US" dirty="0"/>
              <a:t>扩展到最近的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871775"/>
            <a:ext cx="9416259" cy="4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13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Dist</a:t>
            </a:r>
            <a:r>
              <a:rPr lang="zh-CN" altLang="en-US" dirty="0"/>
              <a:t>更新分析：</a:t>
            </a:r>
            <a:r>
              <a:rPr lang="en-US" altLang="zh-CN" dirty="0"/>
              <a:t>BFS</a:t>
            </a:r>
            <a:r>
              <a:rPr lang="zh-CN" altLang="en-US" dirty="0"/>
              <a:t>扩展到最近的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39319"/>
            <a:ext cx="9404723" cy="39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656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Dist</a:t>
            </a:r>
            <a:r>
              <a:rPr lang="zh-CN" altLang="en-US" dirty="0"/>
              <a:t>更新分析：</a:t>
            </a:r>
            <a:r>
              <a:rPr lang="en-US" altLang="zh-CN" dirty="0"/>
              <a:t>BFS</a:t>
            </a:r>
            <a:r>
              <a:rPr lang="zh-CN" altLang="en-US" dirty="0"/>
              <a:t>扩展到最近的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63586"/>
            <a:ext cx="9404724" cy="397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700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0x3f3f3f3f</a:t>
            </a:r>
            <a:r>
              <a:rPr lang="zh-CN" altLang="en-US" dirty="0"/>
              <a:t>主要有如下好处：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effectLst/>
              </a:rPr>
              <a:t>0x3f3f3f3f</a:t>
            </a:r>
            <a:r>
              <a:rPr lang="zh-CN" altLang="en-US" sz="2800" dirty="0">
                <a:effectLst/>
              </a:rPr>
              <a:t>的十进制为</a:t>
            </a:r>
            <a:r>
              <a:rPr lang="en-US" altLang="zh-CN" sz="2800" dirty="0">
                <a:effectLst/>
              </a:rPr>
              <a:t>1061109567</a:t>
            </a:r>
            <a:r>
              <a:rPr lang="zh-CN" altLang="en-US" sz="2800" dirty="0">
                <a:effectLst/>
              </a:rPr>
              <a:t>，和</a:t>
            </a:r>
            <a:r>
              <a:rPr lang="en-US" altLang="zh-CN" sz="2800" dirty="0">
                <a:effectLst/>
              </a:rPr>
              <a:t>INT_MAX</a:t>
            </a:r>
            <a:r>
              <a:rPr lang="zh-CN" altLang="en-US" sz="2800" dirty="0">
                <a:effectLst/>
              </a:rPr>
              <a:t>一个数量级，即</a:t>
            </a:r>
            <a:r>
              <a:rPr lang="en-US" altLang="zh-CN" sz="2800" dirty="0">
                <a:effectLst/>
              </a:rPr>
              <a:t>10^9</a:t>
            </a:r>
            <a:r>
              <a:rPr lang="zh-CN" altLang="en-US" sz="2800" dirty="0">
                <a:effectLst/>
              </a:rPr>
              <a:t>数量级，而一般场合下的数据都是小于</a:t>
            </a:r>
            <a:r>
              <a:rPr lang="en-US" altLang="zh-CN" sz="2800" dirty="0">
                <a:effectLst/>
              </a:rPr>
              <a:t>10^9</a:t>
            </a:r>
            <a:r>
              <a:rPr lang="zh-CN" altLang="en-US" sz="2800" dirty="0">
                <a:effectLst/>
              </a:rPr>
              <a:t>的。</a:t>
            </a:r>
            <a:endParaRPr lang="en-US" altLang="zh-CN" sz="2800" dirty="0">
              <a:effectLst/>
            </a:endParaRPr>
          </a:p>
          <a:p>
            <a:r>
              <a:rPr lang="en-US" altLang="zh-CN" sz="2800" dirty="0">
                <a:effectLst/>
              </a:rPr>
              <a:t>0x3f3f3f3f + 0x3f3f3f3f = 2122219134</a:t>
            </a:r>
            <a:r>
              <a:rPr lang="zh-CN" altLang="en-US" sz="2800" dirty="0">
                <a:effectLst/>
              </a:rPr>
              <a:t>，无穷大相加依然不会溢出</a:t>
            </a:r>
            <a:endParaRPr lang="en-US" altLang="zh-CN" sz="2800" dirty="0">
              <a:effectLst/>
            </a:endParaRPr>
          </a:p>
          <a:p>
            <a:r>
              <a:rPr lang="zh-CN" altLang="en-US" sz="2800" dirty="0">
                <a:effectLst/>
              </a:rPr>
              <a:t>可以使用</a:t>
            </a:r>
            <a:r>
              <a:rPr lang="en-US" altLang="zh-CN" sz="2800" dirty="0" err="1">
                <a:effectLst/>
              </a:rPr>
              <a:t>memset</a:t>
            </a:r>
            <a:r>
              <a:rPr lang="en-US" altLang="zh-CN" sz="2800" dirty="0">
                <a:effectLst/>
              </a:rPr>
              <a:t>(array, </a:t>
            </a:r>
            <a:r>
              <a:rPr lang="en-US" altLang="zh-CN" sz="2800" dirty="0">
                <a:solidFill>
                  <a:srgbClr val="FF0000"/>
                </a:solidFill>
                <a:effectLst/>
              </a:rPr>
              <a:t>0x3f</a:t>
            </a:r>
            <a:r>
              <a:rPr lang="en-US" altLang="zh-CN" sz="2800" dirty="0">
                <a:effectLst/>
              </a:rPr>
              <a:t>, </a:t>
            </a:r>
            <a:r>
              <a:rPr lang="en-US" altLang="zh-CN" sz="2800" dirty="0" err="1">
                <a:effectLst/>
              </a:rPr>
              <a:t>sizeof</a:t>
            </a:r>
            <a:r>
              <a:rPr lang="en-US" altLang="zh-CN" sz="2800" dirty="0">
                <a:effectLst/>
              </a:rPr>
              <a:t>(array))</a:t>
            </a:r>
            <a:r>
              <a:rPr lang="zh-CN" altLang="en-US" sz="2800" dirty="0">
                <a:effectLst/>
              </a:rPr>
              <a:t>来为数组设初值为</a:t>
            </a:r>
            <a:r>
              <a:rPr lang="en-US" altLang="zh-CN" sz="2800" dirty="0">
                <a:effectLst/>
              </a:rPr>
              <a:t>0x3f3f3f3f</a:t>
            </a:r>
            <a:r>
              <a:rPr lang="zh-CN" altLang="en-US" sz="2800" dirty="0">
                <a:effectLst/>
              </a:rPr>
              <a:t>，因为这个数的每个字节都是</a:t>
            </a:r>
            <a:r>
              <a:rPr lang="en-US" altLang="zh-CN" sz="2800" dirty="0">
                <a:effectLst/>
              </a:rPr>
              <a:t>0x3f</a:t>
            </a:r>
            <a:r>
              <a:rPr lang="zh-CN" altLang="en-US" sz="2800" dirty="0">
                <a:effectLst/>
              </a:rPr>
              <a:t>。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233" y="237770"/>
            <a:ext cx="3867150" cy="120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44" y="4974212"/>
            <a:ext cx="5057139" cy="16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938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多源点广搜</a:t>
            </a:r>
            <a:r>
              <a:rPr lang="en-US" altLang="zh-CN" dirty="0"/>
              <a:t>BFS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2630"/>
            <a:ext cx="9221439" cy="5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81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用邻接矩阵存储地图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7123"/>
            <a:ext cx="8414894" cy="53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338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668" y="237770"/>
            <a:ext cx="9404723" cy="824549"/>
          </a:xfrm>
        </p:spPr>
        <p:txBody>
          <a:bodyPr/>
          <a:lstStyle/>
          <a:p>
            <a:r>
              <a:rPr lang="zh-CN" altLang="en-US" dirty="0"/>
              <a:t>多源点广搜</a:t>
            </a:r>
            <a:r>
              <a:rPr lang="en-US" altLang="zh-CN" dirty="0"/>
              <a:t>BFS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67" y="1279703"/>
            <a:ext cx="9550769" cy="46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4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多源点广搜</a:t>
            </a:r>
            <a:r>
              <a:rPr lang="en-US" altLang="zh-CN" dirty="0"/>
              <a:t>BFS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75220"/>
            <a:ext cx="10179977" cy="55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980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124" y="1403917"/>
            <a:ext cx="10089474" cy="49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76527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27" y="1189857"/>
            <a:ext cx="9217328" cy="55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785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627988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4 </a:t>
            </a:r>
            <a:r>
              <a:rPr lang="zh-CN" altLang="en-US" sz="6000" dirty="0">
                <a:latin typeface="Microsoft YaHei UI" panose="020B0503020204020204" pitchFamily="34" charset="-122"/>
              </a:rPr>
              <a:t>滚石柱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88" y="290737"/>
            <a:ext cx="7391418" cy="520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91261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https://www.albinoblacksheep.com/games/bloxorz</a:t>
            </a:r>
            <a:endParaRPr lang="zh-CN" altLang="en-US" sz="28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423360"/>
            <a:ext cx="10077753" cy="49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711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种状态（如何设计数据结构？）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624" y="1707106"/>
            <a:ext cx="11209020" cy="347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496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地图说明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22646"/>
            <a:ext cx="10770536" cy="43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44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代码片段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29"/>
          <a:stretch/>
        </p:blipFill>
        <p:spPr>
          <a:xfrm>
            <a:off x="571418" y="1526673"/>
            <a:ext cx="10240529" cy="43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2344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按键说明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82644"/>
            <a:ext cx="10479597" cy="48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0981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81465"/>
            <a:ext cx="7800999" cy="49166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16" y="1381465"/>
            <a:ext cx="2266950" cy="2609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716" y="4310461"/>
            <a:ext cx="2266950" cy="16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418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在每一步操作中，可以按上下左右四个键之一。</a:t>
            </a:r>
          </a:p>
          <a:p>
            <a:r>
              <a:rPr lang="zh-CN" altLang="en-US" dirty="0">
                <a:effectLst/>
              </a:rPr>
              <a:t>按下按键之后，石柱向对应的方向沿着棱滚动</a:t>
            </a:r>
            <a:r>
              <a:rPr lang="en-US" altLang="zh-CN" dirty="0">
                <a:effectLst/>
              </a:rPr>
              <a:t>90</a:t>
            </a:r>
            <a:r>
              <a:rPr lang="zh-CN" altLang="en-US" dirty="0">
                <a:effectLst/>
              </a:rPr>
              <a:t>度。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问题：如何设计石柱的状态转换函数？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9810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理解题意！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30" y="1287378"/>
            <a:ext cx="10935955" cy="5570622"/>
          </a:xfrm>
        </p:spPr>
        <p:txBody>
          <a:bodyPr>
            <a:noAutofit/>
          </a:bodyPr>
          <a:lstStyle/>
          <a:p>
            <a:r>
              <a:rPr lang="zh-CN" altLang="en-US" sz="2400" dirty="0">
                <a:effectLst/>
              </a:rPr>
              <a:t>任意时刻，长方体不能有任何部位接触禁地，并且不能立在易碎地面上。</a:t>
            </a:r>
            <a:r>
              <a:rPr lang="en-US" altLang="zh-CN" sz="2400" dirty="0">
                <a:effectLst/>
              </a:rPr>
              <a:t/>
            </a:r>
            <a:br>
              <a:rPr lang="en-US" altLang="zh-CN" sz="2400" dirty="0">
                <a:effectLst/>
              </a:rPr>
            </a:br>
            <a:r>
              <a:rPr lang="en-US" altLang="zh-CN" sz="2400" b="1" dirty="0">
                <a:solidFill>
                  <a:srgbClr val="FF0000"/>
                </a:solidFill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</a:rPr>
              <a:t>如何设计</a:t>
            </a:r>
            <a:r>
              <a:rPr lang="en-US" altLang="zh-CN" sz="2400" b="1" dirty="0" err="1">
                <a:solidFill>
                  <a:srgbClr val="FF0000"/>
                </a:solidFill>
              </a:rPr>
              <a:t>isValid</a:t>
            </a:r>
            <a:r>
              <a:rPr lang="en-US" altLang="zh-CN" sz="2400" b="1" dirty="0">
                <a:solidFill>
                  <a:srgbClr val="FF0000"/>
                </a:solidFill>
              </a:rPr>
              <a:t>()</a:t>
            </a:r>
            <a:r>
              <a:rPr lang="zh-CN" altLang="en-US" sz="2400" b="1" dirty="0">
                <a:solidFill>
                  <a:srgbClr val="FF0000"/>
                </a:solidFill>
              </a:rPr>
              <a:t>函数？</a:t>
            </a:r>
          </a:p>
          <a:p>
            <a:r>
              <a:rPr lang="zh-CN" altLang="en-US" sz="2400" dirty="0">
                <a:effectLst/>
              </a:rPr>
              <a:t>字符”</a:t>
            </a:r>
            <a:r>
              <a:rPr lang="en-US" altLang="zh-CN" sz="2400" dirty="0">
                <a:effectLst/>
              </a:rPr>
              <a:t>X”</a:t>
            </a:r>
            <a:r>
              <a:rPr lang="zh-CN" altLang="en-US" sz="2400" dirty="0">
                <a:effectLst/>
              </a:rPr>
              <a:t>标识长方体的起始位置，地图上可能有一个”</a:t>
            </a:r>
            <a:r>
              <a:rPr lang="en-US" altLang="zh-CN" sz="2400" dirty="0">
                <a:effectLst/>
              </a:rPr>
              <a:t>X”</a:t>
            </a:r>
            <a:r>
              <a:rPr lang="zh-CN" altLang="en-US" sz="2400" dirty="0">
                <a:effectLst/>
              </a:rPr>
              <a:t>或者两个相邻的”</a:t>
            </a:r>
            <a:r>
              <a:rPr lang="en-US" altLang="zh-CN" sz="2400" dirty="0">
                <a:effectLst/>
              </a:rPr>
              <a:t>X”</a:t>
            </a:r>
            <a:r>
              <a:rPr lang="zh-CN" altLang="en-US" sz="2400" dirty="0">
                <a:effectLst/>
              </a:rPr>
              <a:t>。</a:t>
            </a:r>
            <a:r>
              <a:rPr lang="en-US" altLang="zh-CN" sz="2400" dirty="0">
                <a:effectLst/>
              </a:rPr>
              <a:t/>
            </a:r>
            <a:br>
              <a:rPr lang="en-US" altLang="zh-CN" sz="2400" dirty="0">
                <a:effectLst/>
              </a:rPr>
            </a:br>
            <a:r>
              <a:rPr lang="en-US" altLang="zh-CN" sz="2400" b="1" dirty="0">
                <a:solidFill>
                  <a:srgbClr val="FF0000"/>
                </a:solidFill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</a:rPr>
              <a:t>如何表示</a:t>
            </a:r>
            <a:r>
              <a:rPr lang="en-US" altLang="zh-CN" sz="2400" b="1" dirty="0">
                <a:solidFill>
                  <a:srgbClr val="FF0000"/>
                </a:solidFill>
              </a:rPr>
              <a:t>Start</a:t>
            </a:r>
            <a:r>
              <a:rPr lang="zh-CN" altLang="en-US" sz="2400" b="1" dirty="0">
                <a:solidFill>
                  <a:srgbClr val="FF0000"/>
                </a:solidFill>
              </a:rPr>
              <a:t>点？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effectLst/>
              </a:rPr>
              <a:t>地图上唯一的一个字符”</a:t>
            </a:r>
            <a:r>
              <a:rPr lang="en-US" altLang="zh-CN" sz="2400" dirty="0">
                <a:effectLst/>
              </a:rPr>
              <a:t>O”</a:t>
            </a:r>
            <a:r>
              <a:rPr lang="zh-CN" altLang="en-US" sz="2400" dirty="0">
                <a:effectLst/>
              </a:rPr>
              <a:t>标识目标位置。</a:t>
            </a:r>
            <a:r>
              <a:rPr lang="en-US" altLang="zh-CN" sz="2400" b="1" dirty="0">
                <a:solidFill>
                  <a:srgbClr val="FF0000"/>
                </a:solidFill>
              </a:rPr>
              <a:t>——Target</a:t>
            </a:r>
            <a:r>
              <a:rPr lang="zh-CN" altLang="en-US" sz="2400" b="1" dirty="0">
                <a:solidFill>
                  <a:srgbClr val="FF0000"/>
                </a:solidFill>
              </a:rPr>
              <a:t>点如何表示？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effectLst/>
              </a:rPr>
              <a:t>求把石柱移动到目标位置（即立在”</a:t>
            </a:r>
            <a:r>
              <a:rPr lang="en-US" altLang="zh-CN" sz="2400" dirty="0">
                <a:effectLst/>
              </a:rPr>
              <a:t>O”</a:t>
            </a:r>
            <a:r>
              <a:rPr lang="zh-CN" altLang="en-US" sz="2400" dirty="0">
                <a:effectLst/>
              </a:rPr>
              <a:t>上）所需要的最少步数。</a:t>
            </a:r>
            <a:r>
              <a:rPr lang="en-US" altLang="zh-CN" sz="2400" dirty="0">
                <a:effectLst/>
              </a:rPr>
              <a:t/>
            </a:r>
            <a:br>
              <a:rPr lang="en-US" altLang="zh-CN" sz="2400" dirty="0">
                <a:effectLst/>
              </a:rPr>
            </a:br>
            <a:r>
              <a:rPr lang="en-US" altLang="zh-CN" sz="2400" b="1" dirty="0">
                <a:solidFill>
                  <a:srgbClr val="FF0000"/>
                </a:solidFill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</a:rPr>
              <a:t>结束状态如何表示？</a:t>
            </a:r>
          </a:p>
          <a:p>
            <a:r>
              <a:rPr lang="zh-CN" altLang="en-US" sz="2400" dirty="0">
                <a:effectLst/>
              </a:rPr>
              <a:t>在移动过程中，”</a:t>
            </a:r>
            <a:r>
              <a:rPr lang="en-US" altLang="zh-CN" sz="2400" dirty="0">
                <a:effectLst/>
              </a:rPr>
              <a:t>X”</a:t>
            </a:r>
            <a:r>
              <a:rPr lang="zh-CN" altLang="en-US" sz="2400" dirty="0">
                <a:effectLst/>
              </a:rPr>
              <a:t>和”</a:t>
            </a:r>
            <a:r>
              <a:rPr lang="en-US" altLang="zh-CN" sz="2400" dirty="0">
                <a:effectLst/>
              </a:rPr>
              <a:t>O”</a:t>
            </a:r>
            <a:r>
              <a:rPr lang="zh-CN" altLang="en-US" sz="2400" dirty="0">
                <a:effectLst/>
              </a:rPr>
              <a:t>标识的位置都可以看作是硬地被利用。</a:t>
            </a:r>
            <a:r>
              <a:rPr lang="en-US" altLang="zh-CN" sz="2400" dirty="0">
                <a:effectLst/>
              </a:rPr>
              <a:t/>
            </a:r>
            <a:br>
              <a:rPr lang="en-US" altLang="zh-CN" sz="2400" dirty="0">
                <a:effectLst/>
              </a:rPr>
            </a:br>
            <a:r>
              <a:rPr lang="en-US" altLang="zh-CN" sz="2400" b="1" dirty="0"/>
              <a:t>——</a:t>
            </a:r>
            <a:r>
              <a:rPr lang="zh-CN" altLang="en-US" sz="2400" b="1" dirty="0">
                <a:solidFill>
                  <a:srgbClr val="FF0000"/>
                </a:solidFill>
              </a:rPr>
              <a:t>如何更新地图？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15432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石柱采用三元组（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，</a:t>
            </a:r>
            <a:r>
              <a:rPr lang="en-US" altLang="zh-CN" dirty="0"/>
              <a:t>Z)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103" y="4993105"/>
            <a:ext cx="10935955" cy="16001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）表示石柱的基坐标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Z</a:t>
            </a:r>
            <a:r>
              <a:rPr lang="zh-CN" altLang="en-US" dirty="0"/>
              <a:t>： </a:t>
            </a:r>
            <a:r>
              <a:rPr lang="en-US" altLang="zh-CN" dirty="0"/>
              <a:t>0</a:t>
            </a:r>
            <a:r>
              <a:rPr lang="zh-CN" altLang="en-US" dirty="0"/>
              <a:t>表示站立  </a:t>
            </a:r>
            <a:r>
              <a:rPr lang="en-US" altLang="zh-CN" dirty="0"/>
              <a:t>1</a:t>
            </a:r>
            <a:r>
              <a:rPr lang="zh-CN" altLang="en-US" dirty="0"/>
              <a:t>表示横躺  </a:t>
            </a:r>
            <a:r>
              <a:rPr lang="en-US" altLang="zh-CN" dirty="0"/>
              <a:t>2</a:t>
            </a:r>
            <a:r>
              <a:rPr lang="zh-CN" altLang="en-US" dirty="0"/>
              <a:t>表示竖躺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9" y="1203158"/>
            <a:ext cx="11097885" cy="34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0994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(X,Y,Z</a:t>
            </a:r>
            <a:r>
              <a:rPr lang="zh-CN" altLang="en-US" dirty="0"/>
              <a:t>的状态转移表</a:t>
            </a:r>
            <a:r>
              <a:rPr lang="en-US" altLang="zh-CN" dirty="0"/>
              <a:t>,</a:t>
            </a:r>
            <a:r>
              <a:rPr lang="en-US" altLang="zh-CN" sz="2000" dirty="0"/>
              <a:t>XY</a:t>
            </a:r>
            <a:r>
              <a:rPr lang="zh-CN" altLang="en-US" sz="2000" dirty="0"/>
              <a:t>表示石柱两个半块中的最小坐标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3278"/>
            <a:ext cx="10419546" cy="53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53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Stone</a:t>
            </a:r>
            <a:r>
              <a:rPr lang="zh-CN" altLang="en-US" dirty="0"/>
              <a:t>的</a:t>
            </a:r>
            <a:r>
              <a:rPr lang="en-US" altLang="zh-CN" dirty="0" err="1"/>
              <a:t>struct</a:t>
            </a:r>
            <a:r>
              <a:rPr lang="zh-CN" altLang="en-US" dirty="0"/>
              <a:t>参考代码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19590"/>
            <a:ext cx="10376159" cy="34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59512"/>
      </p:ext>
    </p:extLst>
  </p:cSld>
  <p:clrMapOvr>
    <a:masterClrMapping/>
  </p:clrMapOvr>
  <p:transition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状态转移函数设计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683" y="1196797"/>
            <a:ext cx="9477170" cy="55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8770"/>
      </p:ext>
    </p:extLst>
  </p:cSld>
  <p:clrMapOvr>
    <a:masterClrMapping/>
  </p:clrMapOvr>
  <p:transition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地图数据结构与队列的数据结构设计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668" y="1513745"/>
            <a:ext cx="7432528" cy="33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27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10247459" cy="824549"/>
          </a:xfrm>
        </p:spPr>
        <p:txBody>
          <a:bodyPr/>
          <a:lstStyle/>
          <a:p>
            <a:r>
              <a:rPr lang="en-US" altLang="zh-CN" dirty="0" err="1"/>
              <a:t>isValid</a:t>
            </a:r>
            <a:r>
              <a:rPr lang="zh-CN" altLang="en-US" dirty="0"/>
              <a:t>函数设计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两个半块的状态：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t.x+1 t.y+1)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153" y="1175024"/>
            <a:ext cx="10701691" cy="55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43713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973500" y="5646579"/>
            <a:ext cx="8637032" cy="824549"/>
          </a:xfrm>
        </p:spPr>
        <p:txBody>
          <a:bodyPr/>
          <a:lstStyle/>
          <a:p>
            <a:pPr algn="ctr"/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知识点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：邻接表（数组模拟链表）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96" y="692818"/>
            <a:ext cx="8151840" cy="47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46534"/>
      </p:ext>
    </p:extLst>
  </p:cSld>
  <p:clrMapOvr>
    <a:masterClrMapping/>
  </p:clrMapOvr>
  <p:transition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Buildmap</a:t>
            </a:r>
            <a:r>
              <a:rPr lang="zh-CN" altLang="en-US" dirty="0"/>
              <a:t>：初始化游戏地图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94125"/>
            <a:ext cx="9473886" cy="302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68634"/>
      </p:ext>
    </p:extLst>
  </p:cSld>
  <p:clrMapOvr>
    <a:masterClrMapping/>
  </p:clrMapOvr>
  <p:transition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找到</a:t>
            </a:r>
            <a:r>
              <a:rPr lang="en-US" altLang="zh-CN" dirty="0"/>
              <a:t>start</a:t>
            </a:r>
            <a:r>
              <a:rPr lang="zh-CN" altLang="en-US" dirty="0"/>
              <a:t>和</a:t>
            </a:r>
            <a:r>
              <a:rPr lang="en-US" altLang="zh-CN" dirty="0"/>
              <a:t>target</a:t>
            </a:r>
            <a:r>
              <a:rPr lang="zh-CN" altLang="en-US" dirty="0"/>
              <a:t>的状态，并更新地图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674" y="1144798"/>
            <a:ext cx="7657208" cy="55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9199"/>
      </p:ext>
    </p:extLst>
  </p:cSld>
  <p:clrMapOvr>
    <a:masterClrMapping/>
  </p:clrMapOvr>
  <p:transition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bfs</a:t>
            </a:r>
            <a:r>
              <a:rPr lang="en-US" altLang="zh-CN" dirty="0"/>
              <a:t>(Stone &amp;s) </a:t>
            </a:r>
            <a:r>
              <a:rPr lang="zh-CN" altLang="en-US" dirty="0"/>
              <a:t>从</a:t>
            </a:r>
            <a:r>
              <a:rPr lang="en-US" altLang="zh-CN" dirty="0"/>
              <a:t>s</a:t>
            </a:r>
            <a:r>
              <a:rPr lang="zh-CN" altLang="en-US" dirty="0"/>
              <a:t>位置开始</a:t>
            </a:r>
            <a:r>
              <a:rPr lang="en-US" altLang="zh-CN" dirty="0"/>
              <a:t>BFS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51238"/>
            <a:ext cx="9471184" cy="44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29936"/>
      </p:ext>
    </p:extLst>
  </p:cSld>
  <p:clrMapOvr>
    <a:masterClrMapping/>
  </p:clrMapOvr>
  <p:transition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</a:t>
            </a:r>
            <a:r>
              <a:rPr lang="zh-CN" altLang="en-US" dirty="0"/>
              <a:t>搜索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08472"/>
            <a:ext cx="8498870" cy="530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9783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704" y="1200587"/>
            <a:ext cx="7644185" cy="49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26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121" y="1177212"/>
            <a:ext cx="8946739" cy="55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66021"/>
      </p:ext>
    </p:extLst>
  </p:cSld>
  <p:clrMapOvr>
    <a:masterClrMapping/>
  </p:clrMapOvr>
  <p:transition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635" y="237770"/>
            <a:ext cx="9404723" cy="909712"/>
          </a:xfrm>
        </p:spPr>
        <p:txBody>
          <a:bodyPr/>
          <a:lstStyle/>
          <a:p>
            <a:pPr algn="ctr"/>
            <a:r>
              <a:rPr lang="en-US" altLang="zh-CN" sz="4000" dirty="0" smtClean="0"/>
              <a:t>Day10</a:t>
            </a:r>
            <a:r>
              <a:rPr lang="zh-CN" altLang="en-US" sz="4000" dirty="0" smtClean="0"/>
              <a:t>必做题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7C08278-175D-4529-968F-843188045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0"/>
          <a:stretch/>
        </p:blipFill>
        <p:spPr>
          <a:xfrm>
            <a:off x="2671480" y="1527223"/>
            <a:ext cx="5286809" cy="48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217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用数组模拟链表实现邻接表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506" y="1271325"/>
            <a:ext cx="8051679" cy="47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4411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用数组模拟链表实现邻接表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53071" y="4698401"/>
            <a:ext cx="10935955" cy="163976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这张</a:t>
            </a:r>
            <a:r>
              <a:rPr lang="en-US" altLang="zh-CN" dirty="0"/>
              <a:t>5</a:t>
            </a:r>
            <a:r>
              <a:rPr lang="zh-CN" altLang="en-US" dirty="0"/>
              <a:t>个点、</a:t>
            </a:r>
            <a:r>
              <a:rPr lang="en-US" altLang="zh-CN" dirty="0"/>
              <a:t>6</a:t>
            </a:r>
            <a:r>
              <a:rPr lang="zh-CN" altLang="en-US" dirty="0"/>
              <a:t>条边的有向图。</a:t>
            </a:r>
            <a:r>
              <a:rPr lang="en-US" altLang="zh-CN" dirty="0"/>
              <a:t>6</a:t>
            </a:r>
            <a:r>
              <a:rPr lang="zh-CN" altLang="en-US" dirty="0"/>
              <a:t>条边按照插入的顺序依次是</a:t>
            </a:r>
            <a:r>
              <a:rPr lang="en-US" altLang="zh-CN" b="1" dirty="0">
                <a:solidFill>
                  <a:srgbClr val="7030A0"/>
                </a:solidFill>
              </a:rPr>
              <a:t>add(1,2)  add(2,3) add(2,5) add(3,5) add(5,4) add(5,1)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3" y="1165860"/>
            <a:ext cx="8043863" cy="3429000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13FEC222-1520-4B62-854A-317A62C1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5" y="1165860"/>
            <a:ext cx="2506733" cy="147495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749547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737</Words>
  <Application>Microsoft Office PowerPoint</Application>
  <PresentationFormat>宽屏</PresentationFormat>
  <Paragraphs>106</Paragraphs>
  <Slides>76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4" baseType="lpstr">
      <vt:lpstr>Microsoft YaHei UI</vt:lpstr>
      <vt:lpstr>宋体</vt:lpstr>
      <vt:lpstr>微软雅黑</vt:lpstr>
      <vt:lpstr>Arial</vt:lpstr>
      <vt:lpstr>Calibri</vt:lpstr>
      <vt:lpstr>Century Gothic</vt:lpstr>
      <vt:lpstr>Wingdings 3</vt:lpstr>
      <vt:lpstr>离子</vt:lpstr>
      <vt:lpstr>PowerPoint 演示文稿</vt:lpstr>
      <vt:lpstr>C++小课堂</vt:lpstr>
      <vt:lpstr>知识点1：无穷大常量0x3f3f3f3f </vt:lpstr>
      <vt:lpstr>代码小技巧：把变量赋值为无穷大</vt:lpstr>
      <vt:lpstr>0x3f3f3f3f主要有如下好处：</vt:lpstr>
      <vt:lpstr>代码片段</vt:lpstr>
      <vt:lpstr>知识点2：邻接表（数组模拟链表）</vt:lpstr>
      <vt:lpstr>用数组模拟链表实现邻接表</vt:lpstr>
      <vt:lpstr>用数组模拟链表实现邻接表</vt:lpstr>
      <vt:lpstr>数组模拟链表的实现方式</vt:lpstr>
      <vt:lpstr>遍历顶点U的邻接表</vt:lpstr>
      <vt:lpstr>建图+遍历图</vt:lpstr>
      <vt:lpstr>知识点3：堆(Priority_Queue)</vt:lpstr>
      <vt:lpstr>STL的Priority Queue 最大的元素永远在top()的位置，其余元素非升序排列</vt:lpstr>
      <vt:lpstr>Priority_queue用法</vt:lpstr>
      <vt:lpstr>PowerPoint 演示文稿</vt:lpstr>
      <vt:lpstr>Priority_queue：最大值永远在堆顶</vt:lpstr>
      <vt:lpstr>用优先队列实现小根堆(最小值在堆顶)</vt:lpstr>
      <vt:lpstr>知识点4：Struct的妙用</vt:lpstr>
      <vt:lpstr>Struct 妙用</vt:lpstr>
      <vt:lpstr>使用Struct初始化三元组</vt:lpstr>
      <vt:lpstr>创建point实例</vt:lpstr>
      <vt:lpstr>BFS的应用</vt:lpstr>
      <vt:lpstr>例题1 Dijkstra求最短路(1)</vt:lpstr>
      <vt:lpstr>Dijkstra求最短路(1)</vt:lpstr>
      <vt:lpstr>输入输出</vt:lpstr>
      <vt:lpstr>朴素的Dijkstra算法：https://visualgo.net/zh/sssp</vt:lpstr>
      <vt:lpstr>暴力枚举算法思路</vt:lpstr>
      <vt:lpstr>暴力枚举版Dijkstra</vt:lpstr>
      <vt:lpstr>暴力枚举版Dijkstra</vt:lpstr>
      <vt:lpstr>暴力枚举版Dijkstra</vt:lpstr>
      <vt:lpstr>Accept</vt:lpstr>
      <vt:lpstr>例题2 Dijkstra求最短路(2)</vt:lpstr>
      <vt:lpstr>Dijkstra改进版算法(使用小根堆)</vt:lpstr>
      <vt:lpstr>改进版Dijkstra： BFS优化</vt:lpstr>
      <vt:lpstr>改进版Dijkstra： BFS优化</vt:lpstr>
      <vt:lpstr>套用BFS框架，数据结构改为heap</vt:lpstr>
      <vt:lpstr>改进版的顶点更新</vt:lpstr>
      <vt:lpstr>调用add(a,b,c) 建图</vt:lpstr>
      <vt:lpstr>Accept</vt:lpstr>
      <vt:lpstr>例题3 公主的攻击范围</vt:lpstr>
      <vt:lpstr>公主的攻击范围</vt:lpstr>
      <vt:lpstr>格子x,y之间的距离用曼哈顿距离计算</vt:lpstr>
      <vt:lpstr>输入输出分析</vt:lpstr>
      <vt:lpstr>01矩阵</vt:lpstr>
      <vt:lpstr>Dist更新分析：1的位置初始值为0</vt:lpstr>
      <vt:lpstr>Dist更新分析：BFS扩展到最近的0</vt:lpstr>
      <vt:lpstr>Dist更新分析：BFS扩展到最近的0</vt:lpstr>
      <vt:lpstr>Dist更新分析：BFS扩展到最近的0</vt:lpstr>
      <vt:lpstr>多源点广搜BFS</vt:lpstr>
      <vt:lpstr>用邻接矩阵存储地图</vt:lpstr>
      <vt:lpstr>多源点广搜BFS</vt:lpstr>
      <vt:lpstr>多源点广搜BFS</vt:lpstr>
      <vt:lpstr>主函数</vt:lpstr>
      <vt:lpstr>Accept</vt:lpstr>
      <vt:lpstr>例题4 滚石柱</vt:lpstr>
      <vt:lpstr>https://www.albinoblacksheep.com/games/bloxorz</vt:lpstr>
      <vt:lpstr>3种状态（如何设计数据结构？）</vt:lpstr>
      <vt:lpstr>地图说明</vt:lpstr>
      <vt:lpstr>按键说明</vt:lpstr>
      <vt:lpstr>输入输出</vt:lpstr>
      <vt:lpstr>重要提示</vt:lpstr>
      <vt:lpstr>理解题意！</vt:lpstr>
      <vt:lpstr>石柱采用三元组（X，Y，Z) </vt:lpstr>
      <vt:lpstr>(X,Y,Z的状态转移表,XY表示石柱两个半块中的最小坐标)</vt:lpstr>
      <vt:lpstr>Stone的struct参考代码</vt:lpstr>
      <vt:lpstr>状态转移函数设计</vt:lpstr>
      <vt:lpstr>地图数据结构与队列的数据结构设计</vt:lpstr>
      <vt:lpstr>isValid函数设计(两个半块的状态：t.x+1 t.y+1)</vt:lpstr>
      <vt:lpstr>Buildmap：初始化游戏地图</vt:lpstr>
      <vt:lpstr>找到start和target的状态，并更新地图</vt:lpstr>
      <vt:lpstr>Int bfs(Stone &amp;s) 从s位置开始BFS</vt:lpstr>
      <vt:lpstr>BFS搜索</vt:lpstr>
      <vt:lpstr>主函数</vt:lpstr>
      <vt:lpstr>Accept</vt:lpstr>
      <vt:lpstr>Day10必做题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2021-06-24T08:59:22Z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